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8" d="100"/>
          <a:sy n="98" d="100"/>
        </p:scale>
        <p:origin x="-64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2949C0DF-2E92-8244-9BB2-AA7AE10BFEBB}" type="datetimeFigureOut">
              <a:rPr lang="en-US" smtClean="0"/>
              <a:pPr/>
              <a:t>11/10/14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FBACD8A2-8F92-2040-A21E-C1F181A93BA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49C0DF-2E92-8244-9BB2-AA7AE10BFEBB}" type="datetimeFigureOut">
              <a:rPr lang="en-US" smtClean="0"/>
              <a:pPr/>
              <a:t>11/10/14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CD8A2-8F92-2040-A21E-C1F181A93B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49C0DF-2E92-8244-9BB2-AA7AE10BFEBB}" type="datetimeFigureOut">
              <a:rPr lang="en-US" smtClean="0"/>
              <a:pPr/>
              <a:t>11/10/14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CD8A2-8F92-2040-A21E-C1F181A93B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49C0DF-2E92-8244-9BB2-AA7AE10BFEBB}" type="datetimeFigureOut">
              <a:rPr lang="en-US" smtClean="0"/>
              <a:pPr/>
              <a:t>11/10/14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CD8A2-8F92-2040-A21E-C1F181A93BAF}"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949C0DF-2E92-8244-9BB2-AA7AE10BFEBB}" type="datetimeFigureOut">
              <a:rPr lang="en-US" smtClean="0"/>
              <a:pPr/>
              <a:t>11/10/14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CD8A2-8F92-2040-A21E-C1F181A93BA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49C0DF-2E92-8244-9BB2-AA7AE10BFEBB}" type="datetimeFigureOut">
              <a:rPr lang="en-US" smtClean="0"/>
              <a:pPr/>
              <a:t>11/10/14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CD8A2-8F92-2040-A21E-C1F181A93BAF}"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949C0DF-2E92-8244-9BB2-AA7AE10BFEBB}" type="datetimeFigureOut">
              <a:rPr lang="en-US" smtClean="0"/>
              <a:pPr/>
              <a:t>11/10/14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ACD8A2-8F92-2040-A21E-C1F181A93B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949C0DF-2E92-8244-9BB2-AA7AE10BFEBB}" type="datetimeFigureOut">
              <a:rPr lang="en-US" smtClean="0"/>
              <a:pPr/>
              <a:t>11/10/14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ACD8A2-8F92-2040-A21E-C1F181A93BAF}"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49C0DF-2E92-8244-9BB2-AA7AE10BFEBB}" type="datetimeFigureOut">
              <a:rPr lang="en-US" smtClean="0"/>
              <a:pPr/>
              <a:t>11/10/14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ACD8A2-8F92-2040-A21E-C1F181A93B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2949C0DF-2E92-8244-9BB2-AA7AE10BFEBB}" type="datetimeFigureOut">
              <a:rPr lang="en-US" smtClean="0"/>
              <a:pPr/>
              <a:t>11/10/14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CD8A2-8F92-2040-A21E-C1F181A93B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2949C0DF-2E92-8244-9BB2-AA7AE10BFEBB}" type="datetimeFigureOut">
              <a:rPr lang="en-US" smtClean="0"/>
              <a:pPr/>
              <a:t>11/10/14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BACD8A2-8F92-2040-A21E-C1F181A93BA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2949C0DF-2E92-8244-9BB2-AA7AE10BFEBB}" type="datetimeFigureOut">
              <a:rPr lang="en-US" smtClean="0"/>
              <a:pPr/>
              <a:t>11/10/14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FBACD8A2-8F92-2040-A21E-C1F181A93B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quia.com/quiz/1997275.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MLA Format</a:t>
            </a:r>
            <a:endParaRPr lang="en-US" dirty="0"/>
          </a:p>
        </p:txBody>
      </p:sp>
      <p:sp>
        <p:nvSpPr>
          <p:cNvPr id="3" name="Subtitle 2"/>
          <p:cNvSpPr>
            <a:spLocks noGrp="1"/>
          </p:cNvSpPr>
          <p:nvPr>
            <p:ph type="subTitle" idx="1"/>
          </p:nvPr>
        </p:nvSpPr>
        <p:spPr>
          <a:xfrm>
            <a:off x="685800" y="3886200"/>
            <a:ext cx="8152050" cy="1752600"/>
          </a:xfrm>
        </p:spPr>
        <p:txBody>
          <a:bodyPr/>
          <a:lstStyle/>
          <a:p>
            <a:r>
              <a:rPr lang="en-US" dirty="0" smtClean="0"/>
              <a:t>Modern Language Association</a:t>
            </a:r>
          </a:p>
          <a:p>
            <a:r>
              <a:rPr lang="en-US" dirty="0" smtClean="0"/>
              <a:t>Style for writing &amp; formatting research papers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For sources where the author is known, provide a </a:t>
            </a:r>
            <a:r>
              <a:rPr lang="en-US" u="sng" dirty="0" smtClean="0">
                <a:solidFill>
                  <a:srgbClr val="7152C2"/>
                </a:solidFill>
              </a:rPr>
              <a:t>signal word or phrase (usually the author’s last name) and a page number</a:t>
            </a:r>
            <a:r>
              <a:rPr lang="en-US" dirty="0" smtClean="0"/>
              <a:t>. If you provide the signal word/phrase in the sentence, you do not need to include it in the parenthetical citation.</a:t>
            </a:r>
          </a:p>
          <a:p>
            <a:pPr lvl="3"/>
            <a:r>
              <a:rPr lang="en-US" dirty="0" smtClean="0"/>
              <a:t>Human beings have been described by Kenneth Burke as “symbol-using animals” (3).</a:t>
            </a:r>
          </a:p>
          <a:p>
            <a:pPr lvl="3"/>
            <a:r>
              <a:rPr lang="en-US" dirty="0" smtClean="0"/>
              <a:t>Human beings have been described as “symbol-using animals” (Burke 3).</a:t>
            </a:r>
            <a:endParaRPr lang="en-US" dirty="0"/>
          </a:p>
        </p:txBody>
      </p:sp>
      <p:sp>
        <p:nvSpPr>
          <p:cNvPr id="2" name="Title 1"/>
          <p:cNvSpPr>
            <a:spLocks noGrp="1"/>
          </p:cNvSpPr>
          <p:nvPr>
            <p:ph type="title"/>
          </p:nvPr>
        </p:nvSpPr>
        <p:spPr/>
        <p:txBody>
          <a:bodyPr>
            <a:normAutofit fontScale="90000"/>
          </a:bodyPr>
          <a:lstStyle/>
          <a:p>
            <a:r>
              <a:rPr lang="en-US" dirty="0" smtClean="0"/>
              <a:t>In-text Citations with known author</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When a source has no known author, use a </a:t>
            </a:r>
            <a:r>
              <a:rPr lang="en-US" u="sng" dirty="0" smtClean="0">
                <a:solidFill>
                  <a:srgbClr val="7152C2"/>
                </a:solidFill>
              </a:rPr>
              <a:t>shortened title of the work</a:t>
            </a:r>
            <a:r>
              <a:rPr lang="en-US" dirty="0" smtClean="0"/>
              <a:t> instead of an author name. Place the title in quotation marks if it’s a short work, or italicized if it’s a longer work. Then provide a page number.</a:t>
            </a:r>
          </a:p>
          <a:p>
            <a:pPr lvl="3"/>
            <a:r>
              <a:rPr lang="en-US" dirty="0" smtClean="0"/>
              <a:t>We see so many global warming hotspots in North America likely because this region has “more readily accessible climatic data and more comprehensive programs to monitor and study environmental change. . .” (“Impact of Global Warming” 6).</a:t>
            </a:r>
            <a:endParaRPr lang="en-US" dirty="0"/>
          </a:p>
        </p:txBody>
      </p:sp>
      <p:sp>
        <p:nvSpPr>
          <p:cNvPr id="2" name="Title 1"/>
          <p:cNvSpPr>
            <a:spLocks noGrp="1"/>
          </p:cNvSpPr>
          <p:nvPr>
            <p:ph type="title"/>
          </p:nvPr>
        </p:nvSpPr>
        <p:spPr/>
        <p:txBody>
          <a:bodyPr>
            <a:normAutofit fontScale="90000"/>
          </a:bodyPr>
          <a:lstStyle/>
          <a:p>
            <a:r>
              <a:rPr lang="en-US" dirty="0" smtClean="0"/>
              <a:t>In-text Citations with unknown author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According to MLA style, you must have a </a:t>
            </a:r>
            <a:r>
              <a:rPr lang="en-US" u="sng" dirty="0" smtClean="0">
                <a:solidFill>
                  <a:srgbClr val="7152C2"/>
                </a:solidFill>
              </a:rPr>
              <a:t>Works Cited page</a:t>
            </a:r>
            <a:r>
              <a:rPr lang="en-US" dirty="0" smtClean="0"/>
              <a:t> at the end of your research paper. All entries in the Works Cited page must correspond to the works cited in your main text.</a:t>
            </a:r>
          </a:p>
          <a:p>
            <a:r>
              <a:rPr lang="en-US" dirty="0" smtClean="0"/>
              <a:t>Basic Rules:</a:t>
            </a:r>
          </a:p>
          <a:p>
            <a:pPr lvl="3"/>
            <a:r>
              <a:rPr lang="en-US" dirty="0" smtClean="0"/>
              <a:t>On a separate page at the end of your research paper</a:t>
            </a:r>
          </a:p>
          <a:p>
            <a:pPr lvl="3"/>
            <a:r>
              <a:rPr lang="en-US" dirty="0" smtClean="0"/>
              <a:t>Label the page Works Cited and center it</a:t>
            </a:r>
          </a:p>
          <a:p>
            <a:pPr lvl="3"/>
            <a:r>
              <a:rPr lang="en-US" dirty="0" smtClean="0"/>
              <a:t>Double space all citations, but do not skip spaces between entries</a:t>
            </a:r>
          </a:p>
          <a:p>
            <a:pPr lvl="3"/>
            <a:r>
              <a:rPr lang="en-US" dirty="0" smtClean="0"/>
              <a:t>Indent the second and subsequent lines of citations </a:t>
            </a:r>
          </a:p>
        </p:txBody>
      </p:sp>
      <p:sp>
        <p:nvSpPr>
          <p:cNvPr id="2" name="Title 1"/>
          <p:cNvSpPr>
            <a:spLocks noGrp="1"/>
          </p:cNvSpPr>
          <p:nvPr>
            <p:ph type="title"/>
          </p:nvPr>
        </p:nvSpPr>
        <p:spPr/>
        <p:txBody>
          <a:bodyPr/>
          <a:lstStyle/>
          <a:p>
            <a:r>
              <a:rPr lang="en-US" dirty="0" smtClean="0"/>
              <a:t>Works Cited Page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Entries are listed </a:t>
            </a:r>
            <a:r>
              <a:rPr lang="en-US" u="sng" dirty="0" smtClean="0">
                <a:solidFill>
                  <a:srgbClr val="7152C2"/>
                </a:solidFill>
              </a:rPr>
              <a:t>alphabetically</a:t>
            </a:r>
            <a:r>
              <a:rPr lang="en-US" dirty="0" smtClean="0"/>
              <a:t> by the author’s last name</a:t>
            </a:r>
          </a:p>
          <a:p>
            <a:r>
              <a:rPr lang="en-US" dirty="0" smtClean="0"/>
              <a:t>Author names are written last name first; middle names or middle initials follow the first name</a:t>
            </a:r>
          </a:p>
          <a:p>
            <a:pPr lvl="3"/>
            <a:r>
              <a:rPr lang="en-US" dirty="0" smtClean="0"/>
              <a:t>Burke, Kenneth</a:t>
            </a:r>
          </a:p>
          <a:p>
            <a:pPr lvl="3"/>
            <a:r>
              <a:rPr lang="en-US" dirty="0" smtClean="0"/>
              <a:t>Levy, David M.</a:t>
            </a:r>
          </a:p>
          <a:p>
            <a:pPr lvl="3"/>
            <a:r>
              <a:rPr lang="en-US" dirty="0" smtClean="0"/>
              <a:t>Wallace, David Foster</a:t>
            </a:r>
            <a:endParaRPr lang="en-US" dirty="0"/>
          </a:p>
        </p:txBody>
      </p:sp>
      <p:sp>
        <p:nvSpPr>
          <p:cNvPr id="2" name="Title 1"/>
          <p:cNvSpPr>
            <a:spLocks noGrp="1"/>
          </p:cNvSpPr>
          <p:nvPr>
            <p:ph type="title"/>
          </p:nvPr>
        </p:nvSpPr>
        <p:spPr/>
        <p:txBody>
          <a:bodyPr/>
          <a:lstStyle/>
          <a:p>
            <a:r>
              <a:rPr lang="en-US" dirty="0" smtClean="0"/>
              <a:t>Listing Author Names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708525"/>
          </a:xfrm>
        </p:spPr>
        <p:txBody>
          <a:bodyPr>
            <a:normAutofit fontScale="25000" lnSpcReduction="20000"/>
          </a:bodyPr>
          <a:lstStyle/>
          <a:p>
            <a:pPr algn="ctr">
              <a:lnSpc>
                <a:spcPct val="80000"/>
              </a:lnSpc>
              <a:buFont typeface="Wingdings 3" pitchFamily="-111" charset="2"/>
              <a:buNone/>
            </a:pPr>
            <a:r>
              <a:rPr lang="en-US" sz="6400" dirty="0" smtClean="0">
                <a:solidFill>
                  <a:srgbClr val="0D0D0D"/>
                </a:solidFill>
              </a:rPr>
              <a:t>Works Cited</a:t>
            </a:r>
          </a:p>
          <a:p>
            <a:pPr>
              <a:lnSpc>
                <a:spcPct val="80000"/>
              </a:lnSpc>
            </a:pPr>
            <a:endParaRPr lang="en-US" sz="6400" dirty="0" smtClean="0">
              <a:solidFill>
                <a:srgbClr val="0D0D0D"/>
              </a:solidFill>
            </a:endParaRPr>
          </a:p>
          <a:p>
            <a:pPr>
              <a:lnSpc>
                <a:spcPct val="80000"/>
              </a:lnSpc>
              <a:buFont typeface="Wingdings 3" pitchFamily="-111" charset="2"/>
              <a:buNone/>
            </a:pPr>
            <a:r>
              <a:rPr lang="en-US" sz="6400" dirty="0" smtClean="0">
                <a:solidFill>
                  <a:srgbClr val="0D0D0D"/>
                </a:solidFill>
              </a:rPr>
              <a:t> </a:t>
            </a:r>
          </a:p>
          <a:p>
            <a:pPr>
              <a:lnSpc>
                <a:spcPct val="80000"/>
              </a:lnSpc>
              <a:buFont typeface="Wingdings 3" pitchFamily="-111" charset="2"/>
              <a:buNone/>
            </a:pPr>
            <a:r>
              <a:rPr lang="en-US" sz="6400" dirty="0" smtClean="0">
                <a:solidFill>
                  <a:srgbClr val="0D0D0D"/>
                </a:solidFill>
              </a:rPr>
              <a:t>“Aerospace Engineering and Engineering Mechanics.”  UT Direct. 2006. 15 Feb. 2006.</a:t>
            </a:r>
          </a:p>
          <a:p>
            <a:pPr>
              <a:lnSpc>
                <a:spcPct val="80000"/>
              </a:lnSpc>
              <a:buFont typeface="Wingdings 3" pitchFamily="-111" charset="2"/>
              <a:buNone/>
            </a:pPr>
            <a:endParaRPr lang="en-US" sz="6400" dirty="0" smtClean="0">
              <a:solidFill>
                <a:srgbClr val="0D0D0D"/>
              </a:solidFill>
            </a:endParaRPr>
          </a:p>
          <a:p>
            <a:pPr>
              <a:lnSpc>
                <a:spcPct val="80000"/>
              </a:lnSpc>
              <a:buFont typeface="Wingdings 3" pitchFamily="-111" charset="2"/>
              <a:buNone/>
            </a:pPr>
            <a:r>
              <a:rPr lang="en-US" sz="6400" dirty="0" smtClean="0">
                <a:solidFill>
                  <a:srgbClr val="0D0D0D"/>
                </a:solidFill>
              </a:rPr>
              <a:t>	 </a:t>
            </a:r>
            <a:r>
              <a:rPr lang="en-US" sz="6400" u="sng" dirty="0" smtClean="0">
                <a:solidFill>
                  <a:srgbClr val="0D0D0D"/>
                </a:solidFill>
              </a:rPr>
              <a:t>http://</a:t>
            </a:r>
            <a:r>
              <a:rPr lang="en-US" sz="6400" u="sng" dirty="0" err="1" smtClean="0">
                <a:solidFill>
                  <a:srgbClr val="0D0D0D"/>
                </a:solidFill>
              </a:rPr>
              <a:t>www.ae.utexas.edu/what_is_aero.html</a:t>
            </a:r>
            <a:endParaRPr lang="en-US" sz="6400" dirty="0" smtClean="0">
              <a:solidFill>
                <a:srgbClr val="0D0D0D"/>
              </a:solidFill>
            </a:endParaRPr>
          </a:p>
          <a:p>
            <a:pPr>
              <a:lnSpc>
                <a:spcPct val="80000"/>
              </a:lnSpc>
            </a:pPr>
            <a:endParaRPr lang="en-US" sz="6400" dirty="0" smtClean="0">
              <a:solidFill>
                <a:srgbClr val="0D0D0D"/>
              </a:solidFill>
            </a:endParaRPr>
          </a:p>
          <a:p>
            <a:pPr>
              <a:lnSpc>
                <a:spcPct val="80000"/>
              </a:lnSpc>
            </a:pPr>
            <a:endParaRPr lang="en-US" sz="6400" dirty="0" smtClean="0">
              <a:solidFill>
                <a:srgbClr val="0D0D0D"/>
              </a:solidFill>
            </a:endParaRPr>
          </a:p>
          <a:p>
            <a:pPr>
              <a:lnSpc>
                <a:spcPct val="80000"/>
              </a:lnSpc>
              <a:buFont typeface="Wingdings 3" pitchFamily="-111" charset="2"/>
              <a:buNone/>
            </a:pPr>
            <a:r>
              <a:rPr lang="en-US" sz="6400" dirty="0" smtClean="0">
                <a:solidFill>
                  <a:srgbClr val="0D0D0D"/>
                </a:solidFill>
              </a:rPr>
              <a:t>Brooke, Charles.  “Swales Aerospace.”  Swales Aerospace. 2003. 17 Feb. 2006.</a:t>
            </a:r>
          </a:p>
          <a:p>
            <a:pPr>
              <a:lnSpc>
                <a:spcPct val="80000"/>
              </a:lnSpc>
              <a:buFont typeface="Wingdings 3" pitchFamily="-111" charset="2"/>
              <a:buNone/>
            </a:pPr>
            <a:r>
              <a:rPr lang="en-US" sz="6400" dirty="0" smtClean="0">
                <a:solidFill>
                  <a:srgbClr val="0D0D0D"/>
                </a:solidFill>
              </a:rPr>
              <a:t>	</a:t>
            </a:r>
          </a:p>
          <a:p>
            <a:pPr>
              <a:lnSpc>
                <a:spcPct val="80000"/>
              </a:lnSpc>
              <a:buFont typeface="Wingdings 3" pitchFamily="-111" charset="2"/>
              <a:buNone/>
            </a:pPr>
            <a:r>
              <a:rPr lang="en-US" sz="6400" dirty="0" smtClean="0">
                <a:solidFill>
                  <a:srgbClr val="0D0D0D"/>
                </a:solidFill>
              </a:rPr>
              <a:t>	</a:t>
            </a:r>
            <a:r>
              <a:rPr lang="en-US" sz="6400" u="sng" dirty="0" smtClean="0">
                <a:solidFill>
                  <a:srgbClr val="0D0D0D"/>
                </a:solidFill>
              </a:rPr>
              <a:t>http://</a:t>
            </a:r>
            <a:r>
              <a:rPr lang="en-US" sz="6400" u="sng" dirty="0" err="1" smtClean="0">
                <a:solidFill>
                  <a:srgbClr val="0D0D0D"/>
                </a:solidFill>
              </a:rPr>
              <a:t>www.swales.com/company/about_us.html</a:t>
            </a:r>
            <a:endParaRPr lang="en-US" sz="6400" dirty="0" smtClean="0">
              <a:solidFill>
                <a:srgbClr val="0D0D0D"/>
              </a:solidFill>
            </a:endParaRPr>
          </a:p>
          <a:p>
            <a:pPr>
              <a:lnSpc>
                <a:spcPct val="80000"/>
              </a:lnSpc>
              <a:buFont typeface="Wingdings 3" pitchFamily="-111" charset="2"/>
              <a:buNone/>
            </a:pPr>
            <a:endParaRPr lang="en-US" sz="6400" dirty="0" smtClean="0">
              <a:solidFill>
                <a:srgbClr val="0D0D0D"/>
              </a:solidFill>
            </a:endParaRPr>
          </a:p>
          <a:p>
            <a:pPr>
              <a:lnSpc>
                <a:spcPct val="80000"/>
              </a:lnSpc>
              <a:buFont typeface="Wingdings 3" pitchFamily="-111" charset="2"/>
              <a:buNone/>
            </a:pPr>
            <a:endParaRPr lang="en-US" sz="6400" dirty="0" smtClean="0">
              <a:solidFill>
                <a:srgbClr val="0D0D0D"/>
              </a:solidFill>
            </a:endParaRPr>
          </a:p>
          <a:p>
            <a:pPr>
              <a:lnSpc>
                <a:spcPct val="80000"/>
              </a:lnSpc>
              <a:buFont typeface="Wingdings 3" pitchFamily="-111" charset="2"/>
              <a:buNone/>
            </a:pPr>
            <a:r>
              <a:rPr lang="en-US" sz="6400" dirty="0" err="1" smtClean="0">
                <a:solidFill>
                  <a:srgbClr val="0D0D0D"/>
                </a:solidFill>
              </a:rPr>
              <a:t>Kakut</a:t>
            </a:r>
            <a:r>
              <a:rPr lang="en-US" sz="6400" dirty="0" smtClean="0">
                <a:solidFill>
                  <a:srgbClr val="0D0D0D"/>
                </a:solidFill>
              </a:rPr>
              <a:t>, </a:t>
            </a:r>
            <a:r>
              <a:rPr lang="en-US" sz="6400" dirty="0" err="1" smtClean="0">
                <a:solidFill>
                  <a:srgbClr val="0D0D0D"/>
                </a:solidFill>
              </a:rPr>
              <a:t>Michio</a:t>
            </a:r>
            <a:r>
              <a:rPr lang="en-US" sz="6400" dirty="0" smtClean="0">
                <a:solidFill>
                  <a:srgbClr val="0D0D0D"/>
                </a:solidFill>
              </a:rPr>
              <a:t>, and Jennifer </a:t>
            </a:r>
            <a:r>
              <a:rPr lang="en-US" sz="6400" dirty="0" err="1" smtClean="0">
                <a:solidFill>
                  <a:srgbClr val="0D0D0D"/>
                </a:solidFill>
              </a:rPr>
              <a:t>Tracher</a:t>
            </a:r>
            <a:r>
              <a:rPr lang="en-US" sz="6400" dirty="0" smtClean="0">
                <a:solidFill>
                  <a:srgbClr val="0D0D0D"/>
                </a:solidFill>
              </a:rPr>
              <a:t>. Nuclear Power: Both Sides. Cambridge: Harvard </a:t>
            </a:r>
          </a:p>
          <a:p>
            <a:pPr>
              <a:lnSpc>
                <a:spcPct val="80000"/>
              </a:lnSpc>
              <a:buFont typeface="Wingdings 3" pitchFamily="-111" charset="2"/>
              <a:buNone/>
            </a:pPr>
            <a:endParaRPr lang="en-US" sz="6400" dirty="0" smtClean="0">
              <a:solidFill>
                <a:srgbClr val="0D0D0D"/>
              </a:solidFill>
            </a:endParaRPr>
          </a:p>
          <a:p>
            <a:pPr>
              <a:lnSpc>
                <a:spcPct val="80000"/>
              </a:lnSpc>
              <a:buFont typeface="Wingdings 3" pitchFamily="-111" charset="2"/>
              <a:buNone/>
            </a:pPr>
            <a:r>
              <a:rPr lang="en-US" sz="6400" dirty="0" smtClean="0">
                <a:solidFill>
                  <a:srgbClr val="0D0D0D"/>
                </a:solidFill>
              </a:rPr>
              <a:t> </a:t>
            </a:r>
          </a:p>
          <a:p>
            <a:pPr>
              <a:lnSpc>
                <a:spcPct val="80000"/>
              </a:lnSpc>
              <a:buFont typeface="Wingdings 3" pitchFamily="-111" charset="2"/>
              <a:buNone/>
            </a:pPr>
            <a:r>
              <a:rPr lang="en-US" sz="6400" dirty="0" smtClean="0">
                <a:solidFill>
                  <a:srgbClr val="0D0D0D"/>
                </a:solidFill>
              </a:rPr>
              <a:t>	UP, 1972</a:t>
            </a:r>
          </a:p>
          <a:p>
            <a:pPr>
              <a:lnSpc>
                <a:spcPct val="80000"/>
              </a:lnSpc>
              <a:buFont typeface="Wingdings 3" pitchFamily="-111" charset="2"/>
              <a:buNone/>
            </a:pPr>
            <a:endParaRPr lang="en-US" sz="6400" dirty="0" smtClean="0">
              <a:solidFill>
                <a:srgbClr val="0D0D0D"/>
              </a:solidFill>
            </a:endParaRPr>
          </a:p>
          <a:p>
            <a:pPr>
              <a:lnSpc>
                <a:spcPct val="80000"/>
              </a:lnSpc>
              <a:buFont typeface="Wingdings 3" pitchFamily="-111" charset="2"/>
              <a:buNone/>
            </a:pPr>
            <a:endParaRPr lang="en-US" sz="6400" dirty="0" smtClean="0">
              <a:solidFill>
                <a:srgbClr val="0D0D0D"/>
              </a:solidFill>
            </a:endParaRPr>
          </a:p>
          <a:p>
            <a:endParaRPr lang="en-US" dirty="0"/>
          </a:p>
        </p:txBody>
      </p:sp>
      <p:sp>
        <p:nvSpPr>
          <p:cNvPr id="2" name="Title 1"/>
          <p:cNvSpPr>
            <a:spLocks noGrp="1"/>
          </p:cNvSpPr>
          <p:nvPr>
            <p:ph type="title"/>
          </p:nvPr>
        </p:nvSpPr>
        <p:spPr>
          <a:xfrm>
            <a:off x="457200" y="0"/>
            <a:ext cx="8229600" cy="1143000"/>
          </a:xfrm>
        </p:spPr>
        <p:txBody>
          <a:bodyPr/>
          <a:lstStyle/>
          <a:p>
            <a:r>
              <a:rPr lang="en-US" dirty="0" smtClean="0"/>
              <a:t>Sample Works Cited Page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76856"/>
            <a:ext cx="8229600" cy="4525963"/>
          </a:xfrm>
        </p:spPr>
        <p:txBody>
          <a:bodyPr>
            <a:normAutofit lnSpcReduction="10000"/>
          </a:bodyPr>
          <a:lstStyle/>
          <a:p>
            <a:pPr>
              <a:lnSpc>
                <a:spcPct val="90000"/>
              </a:lnSpc>
              <a:buNone/>
            </a:pPr>
            <a:r>
              <a:rPr lang="en-US" sz="2800" dirty="0" smtClean="0">
                <a:solidFill>
                  <a:srgbClr val="0D0D0D"/>
                </a:solidFill>
              </a:rPr>
              <a:t> ****IMPORTANT****</a:t>
            </a:r>
          </a:p>
          <a:p>
            <a:pPr>
              <a:lnSpc>
                <a:spcPct val="90000"/>
              </a:lnSpc>
              <a:buNone/>
            </a:pPr>
            <a:endParaRPr lang="en-US" sz="2800" dirty="0" smtClean="0">
              <a:solidFill>
                <a:srgbClr val="0D0D0D"/>
              </a:solidFill>
            </a:endParaRPr>
          </a:p>
          <a:p>
            <a:pPr>
              <a:lnSpc>
                <a:spcPct val="90000"/>
              </a:lnSpc>
              <a:buNone/>
            </a:pPr>
            <a:r>
              <a:rPr lang="en-US" sz="2800" dirty="0" smtClean="0">
                <a:solidFill>
                  <a:srgbClr val="0D0D0D"/>
                </a:solidFill>
              </a:rPr>
              <a:t>  Note the following:</a:t>
            </a:r>
          </a:p>
          <a:p>
            <a:pPr>
              <a:lnSpc>
                <a:spcPct val="90000"/>
              </a:lnSpc>
            </a:pPr>
            <a:r>
              <a:rPr lang="en-US" sz="2800" dirty="0" smtClean="0">
                <a:solidFill>
                  <a:srgbClr val="0D0D0D"/>
                </a:solidFill>
              </a:rPr>
              <a:t>   1.) </a:t>
            </a:r>
            <a:r>
              <a:rPr lang="en-US" sz="2800" u="sng" dirty="0" smtClean="0">
                <a:solidFill>
                  <a:srgbClr val="7152C2"/>
                </a:solidFill>
              </a:rPr>
              <a:t>Double-spacing</a:t>
            </a:r>
            <a:r>
              <a:rPr lang="en-US" sz="2800" dirty="0" smtClean="0">
                <a:solidFill>
                  <a:srgbClr val="7152C2"/>
                </a:solidFill>
              </a:rPr>
              <a:t> </a:t>
            </a:r>
            <a:r>
              <a:rPr lang="en-US" sz="2800" dirty="0" smtClean="0">
                <a:solidFill>
                  <a:srgbClr val="0D0D0D"/>
                </a:solidFill>
              </a:rPr>
              <a:t>(easily done by highlighting desired text and hitting Ctrl+2 on your keyboard)</a:t>
            </a:r>
          </a:p>
          <a:p>
            <a:pPr>
              <a:lnSpc>
                <a:spcPct val="90000"/>
              </a:lnSpc>
              <a:buNone/>
            </a:pPr>
            <a:endParaRPr lang="en-US" sz="2800" dirty="0" smtClean="0">
              <a:solidFill>
                <a:srgbClr val="0D0D0D"/>
              </a:solidFill>
            </a:endParaRPr>
          </a:p>
          <a:p>
            <a:pPr>
              <a:lnSpc>
                <a:spcPct val="90000"/>
              </a:lnSpc>
            </a:pPr>
            <a:r>
              <a:rPr lang="en-US" sz="2800" dirty="0" smtClean="0">
                <a:solidFill>
                  <a:srgbClr val="0D0D0D"/>
                </a:solidFill>
              </a:rPr>
              <a:t>   2.) </a:t>
            </a:r>
            <a:r>
              <a:rPr lang="en-US" sz="2800" u="sng" dirty="0" smtClean="0">
                <a:solidFill>
                  <a:srgbClr val="7152C2"/>
                </a:solidFill>
              </a:rPr>
              <a:t>Indentation of all lines after the first line of the entry.</a:t>
            </a:r>
            <a:r>
              <a:rPr lang="en-US" sz="2800" dirty="0" smtClean="0">
                <a:solidFill>
                  <a:srgbClr val="0D0D0D"/>
                </a:solidFill>
              </a:rPr>
              <a:t> (Sometimes you will need to hit “Enter” twice to pull the line away from the first line before indenting.)</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http://</a:t>
            </a:r>
            <a:r>
              <a:rPr lang="en-US" dirty="0" smtClean="0">
                <a:hlinkClick r:id="rId2"/>
              </a:rPr>
              <a:t>www.quia.com</a:t>
            </a:r>
            <a:r>
              <a:rPr lang="en-US" dirty="0" smtClean="0"/>
              <a:t>/quiz/1997275.html</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Double-space the text of your paper, use Times New Roman, size 12 font</a:t>
            </a:r>
          </a:p>
          <a:p>
            <a:r>
              <a:rPr lang="en-US" dirty="0" smtClean="0"/>
              <a:t>Create a header that numbers all pages consecutively in the upper right-hand corner</a:t>
            </a:r>
          </a:p>
          <a:p>
            <a:r>
              <a:rPr lang="en-US" dirty="0" smtClean="0"/>
              <a:t>In the upper left-hand corner of the first page, list: </a:t>
            </a:r>
          </a:p>
          <a:p>
            <a:pPr lvl="3"/>
            <a:r>
              <a:rPr lang="en-US" dirty="0" smtClean="0"/>
              <a:t>Your name</a:t>
            </a:r>
          </a:p>
          <a:p>
            <a:pPr lvl="3"/>
            <a:r>
              <a:rPr lang="en-US" dirty="0" smtClean="0"/>
              <a:t>Your instructor’s name</a:t>
            </a:r>
          </a:p>
          <a:p>
            <a:pPr lvl="3"/>
            <a:r>
              <a:rPr lang="en-US" dirty="0" smtClean="0"/>
              <a:t>The course</a:t>
            </a:r>
          </a:p>
          <a:p>
            <a:pPr lvl="3"/>
            <a:r>
              <a:rPr lang="en-US" dirty="0" smtClean="0"/>
              <a:t>The date</a:t>
            </a:r>
            <a:endParaRPr lang="en-US" dirty="0"/>
          </a:p>
        </p:txBody>
      </p:sp>
      <p:sp>
        <p:nvSpPr>
          <p:cNvPr id="2" name="Title 1"/>
          <p:cNvSpPr>
            <a:spLocks noGrp="1"/>
          </p:cNvSpPr>
          <p:nvPr>
            <p:ph type="title"/>
          </p:nvPr>
        </p:nvSpPr>
        <p:spPr/>
        <p:txBody>
          <a:bodyPr/>
          <a:lstStyle/>
          <a:p>
            <a:r>
              <a:rPr lang="en-US" dirty="0" smtClean="0"/>
              <a:t>General Format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20090930102808_747.jpg"/>
          <p:cNvPicPr>
            <a:picLocks noChangeAspect="1"/>
          </p:cNvPicPr>
          <p:nvPr/>
        </p:nvPicPr>
        <p:blipFill>
          <a:blip r:embed="rId2"/>
          <a:stretch>
            <a:fillRect/>
          </a:stretch>
        </p:blipFill>
        <p:spPr>
          <a:xfrm>
            <a:off x="1075572" y="155661"/>
            <a:ext cx="7140259" cy="6637549"/>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Enclose the quotation with </a:t>
            </a:r>
            <a:r>
              <a:rPr lang="en-US" u="sng" dirty="0" smtClean="0">
                <a:solidFill>
                  <a:schemeClr val="tx2">
                    <a:lumMod val="60000"/>
                    <a:lumOff val="40000"/>
                  </a:schemeClr>
                </a:solidFill>
              </a:rPr>
              <a:t>quotation marks</a:t>
            </a:r>
          </a:p>
          <a:p>
            <a:r>
              <a:rPr lang="en-US" dirty="0" smtClean="0"/>
              <a:t>Provide the </a:t>
            </a:r>
            <a:r>
              <a:rPr lang="en-US" u="sng" dirty="0" smtClean="0">
                <a:solidFill>
                  <a:srgbClr val="7152C2"/>
                </a:solidFill>
              </a:rPr>
              <a:t>author and specific page citation </a:t>
            </a:r>
            <a:r>
              <a:rPr lang="en-US" dirty="0" smtClean="0"/>
              <a:t>in the text, and then include a complete reference on the Works Cited page</a:t>
            </a:r>
          </a:p>
          <a:p>
            <a:r>
              <a:rPr lang="en-US" dirty="0" smtClean="0"/>
              <a:t>Punctuation marks such as periods, commas, and semicolons should appear </a:t>
            </a:r>
            <a:r>
              <a:rPr lang="en-US" u="sng" dirty="0" smtClean="0">
                <a:solidFill>
                  <a:srgbClr val="7152C2"/>
                </a:solidFill>
              </a:rPr>
              <a:t>after</a:t>
            </a:r>
            <a:r>
              <a:rPr lang="en-US" dirty="0" smtClean="0"/>
              <a:t> the parenthetical citation</a:t>
            </a:r>
          </a:p>
          <a:p>
            <a:r>
              <a:rPr lang="en-US" dirty="0" smtClean="0"/>
              <a:t>Question marks and exclamation points should appear </a:t>
            </a:r>
            <a:r>
              <a:rPr lang="en-US" u="sng" dirty="0" smtClean="0">
                <a:solidFill>
                  <a:srgbClr val="7152C2"/>
                </a:solidFill>
              </a:rPr>
              <a:t>within</a:t>
            </a:r>
            <a:r>
              <a:rPr lang="en-US" dirty="0" smtClean="0"/>
              <a:t> the quotation marks if they are a part of the quoted passage, but </a:t>
            </a:r>
            <a:r>
              <a:rPr lang="en-US" u="sng" dirty="0" smtClean="0">
                <a:solidFill>
                  <a:srgbClr val="7152C2"/>
                </a:solidFill>
              </a:rPr>
              <a:t>after</a:t>
            </a:r>
            <a:r>
              <a:rPr lang="en-US" dirty="0" smtClean="0"/>
              <a:t> the parenthetical citation if they are a part of your text</a:t>
            </a:r>
            <a:endParaRPr lang="en-US" dirty="0"/>
          </a:p>
        </p:txBody>
      </p:sp>
      <p:sp>
        <p:nvSpPr>
          <p:cNvPr id="2" name="Title 1"/>
          <p:cNvSpPr>
            <a:spLocks noGrp="1"/>
          </p:cNvSpPr>
          <p:nvPr>
            <p:ph type="title"/>
          </p:nvPr>
        </p:nvSpPr>
        <p:spPr/>
        <p:txBody>
          <a:bodyPr/>
          <a:lstStyle/>
          <a:p>
            <a:r>
              <a:rPr lang="en-US" dirty="0" smtClean="0"/>
              <a:t>Quotations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96703"/>
            <a:ext cx="8229600" cy="5724466"/>
          </a:xfrm>
        </p:spPr>
        <p:txBody>
          <a:bodyPr/>
          <a:lstStyle/>
          <a:p>
            <a:r>
              <a:rPr lang="en-US" dirty="0" smtClean="0"/>
              <a:t>According to some, dreams express “profound aspects of personality” (</a:t>
            </a:r>
            <a:r>
              <a:rPr lang="en-US" dirty="0" err="1" smtClean="0"/>
              <a:t>Foulkes</a:t>
            </a:r>
            <a:r>
              <a:rPr lang="en-US" dirty="0" smtClean="0"/>
              <a:t> 184), though some others disagree.</a:t>
            </a:r>
          </a:p>
          <a:p>
            <a:r>
              <a:rPr lang="en-US" dirty="0" smtClean="0"/>
              <a:t>According to </a:t>
            </a:r>
            <a:r>
              <a:rPr lang="en-US" dirty="0" err="1" smtClean="0"/>
              <a:t>Foulkes’s</a:t>
            </a:r>
            <a:r>
              <a:rPr lang="en-US" dirty="0" smtClean="0"/>
              <a:t> study, dreams may express “profound aspects of personality” (184).</a:t>
            </a:r>
          </a:p>
          <a:p>
            <a:r>
              <a:rPr lang="en-US" dirty="0" smtClean="0"/>
              <a:t>Is it possible that dreams may express “profound aspects of personality” (</a:t>
            </a:r>
            <a:r>
              <a:rPr lang="en-US" dirty="0" err="1" smtClean="0"/>
              <a:t>Foulkes</a:t>
            </a:r>
            <a:r>
              <a:rPr lang="en-US" dirty="0" smtClean="0"/>
              <a:t> 184)?</a:t>
            </a:r>
            <a:endParaRPr lang="en-US" dirty="0"/>
          </a:p>
        </p:txBody>
      </p:sp>
      <p:sp>
        <p:nvSpPr>
          <p:cNvPr id="5" name="Title 1"/>
          <p:cNvSpPr>
            <a:spLocks noGrp="1"/>
          </p:cNvSpPr>
          <p:nvPr>
            <p:ph type="title"/>
          </p:nvPr>
        </p:nvSpPr>
        <p:spPr>
          <a:xfrm>
            <a:off x="457200" y="274638"/>
            <a:ext cx="8229600" cy="1143000"/>
          </a:xfrm>
        </p:spPr>
        <p:txBody>
          <a:bodyPr/>
          <a:lstStyle/>
          <a:p>
            <a:r>
              <a:rPr lang="en-US" dirty="0" smtClean="0"/>
              <a:t>Examples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If you add a word or words in a quotation, you should put </a:t>
            </a:r>
            <a:r>
              <a:rPr lang="en-US" u="sng" dirty="0" smtClean="0">
                <a:solidFill>
                  <a:srgbClr val="7152C2"/>
                </a:solidFill>
              </a:rPr>
              <a:t>brackets</a:t>
            </a:r>
            <a:r>
              <a:rPr lang="en-US" dirty="0" smtClean="0"/>
              <a:t> around the words to indicate that they are not part of the original text</a:t>
            </a:r>
          </a:p>
          <a:p>
            <a:pPr lvl="3"/>
            <a:r>
              <a:rPr lang="en-US" dirty="0" smtClean="0"/>
              <a:t>Jan Harold </a:t>
            </a:r>
            <a:r>
              <a:rPr lang="en-US" dirty="0" err="1" smtClean="0"/>
              <a:t>Brunvand</a:t>
            </a:r>
            <a:r>
              <a:rPr lang="en-US" dirty="0" smtClean="0"/>
              <a:t>, in an essay on urban legends, states, “some individuals [who retell urban legends] make a point of learning every rumor or tale” (78).</a:t>
            </a:r>
          </a:p>
          <a:p>
            <a:pPr lvl="3"/>
            <a:endParaRPr lang="en-US" dirty="0" smtClean="0"/>
          </a:p>
          <a:p>
            <a:r>
              <a:rPr lang="en-US" dirty="0" smtClean="0"/>
              <a:t>If you omit a word or words from a quotation, you should indicate the deleted word or words by using ellipsis marks, which are three periods (</a:t>
            </a:r>
            <a:r>
              <a:rPr lang="en-US" dirty="0" smtClean="0">
                <a:solidFill>
                  <a:srgbClr val="7152C2"/>
                </a:solidFill>
              </a:rPr>
              <a:t>. . .</a:t>
            </a:r>
            <a:r>
              <a:rPr lang="en-US" dirty="0" smtClean="0"/>
              <a:t>)</a:t>
            </a:r>
          </a:p>
          <a:p>
            <a:pPr lvl="3"/>
            <a:r>
              <a:rPr lang="en-US" dirty="0" smtClean="0"/>
              <a:t>In an essay on urban legends, Jan Harold </a:t>
            </a:r>
            <a:r>
              <a:rPr lang="en-US" dirty="0" err="1" smtClean="0"/>
              <a:t>Brunvard</a:t>
            </a:r>
            <a:r>
              <a:rPr lang="en-US" dirty="0" smtClean="0"/>
              <a:t> notes that “some individuals make a point of learning every recent rumor or tale . . . and in a short time a lively exchange of details occurs” (78).</a:t>
            </a:r>
          </a:p>
        </p:txBody>
      </p:sp>
      <p:sp>
        <p:nvSpPr>
          <p:cNvPr id="2" name="Title 1"/>
          <p:cNvSpPr>
            <a:spLocks noGrp="1"/>
          </p:cNvSpPr>
          <p:nvPr>
            <p:ph type="title"/>
          </p:nvPr>
        </p:nvSpPr>
        <p:spPr/>
        <p:txBody>
          <a:bodyPr>
            <a:normAutofit fontScale="90000"/>
          </a:bodyPr>
          <a:lstStyle/>
          <a:p>
            <a:r>
              <a:rPr lang="en-US" dirty="0" smtClean="0"/>
              <a:t>Adding or Omitting Words in Quotations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 MLA style, referring to the works of others in your text is done by using what is known as </a:t>
            </a:r>
            <a:r>
              <a:rPr lang="en-US" u="sng" dirty="0" smtClean="0">
                <a:solidFill>
                  <a:srgbClr val="7152C2"/>
                </a:solidFill>
              </a:rPr>
              <a:t>parenthetical citation</a:t>
            </a:r>
            <a:r>
              <a:rPr lang="en-US" dirty="0" smtClean="0"/>
              <a:t>. Immediately following a quotation from a source or a paraphrase of a source’s ideas, you place the author’s name followed by a space and the relevant page </a:t>
            </a:r>
            <a:r>
              <a:rPr lang="en-US" dirty="0" err="1" smtClean="0"/>
              <a:t>number(s</a:t>
            </a:r>
            <a:r>
              <a:rPr lang="en-US" dirty="0" smtClean="0"/>
              <a:t>).</a:t>
            </a:r>
          </a:p>
          <a:p>
            <a:r>
              <a:rPr lang="en-US" dirty="0" smtClean="0"/>
              <a:t>Any source information that you provide in-text must correspond to the source information on the Works Cited page</a:t>
            </a:r>
            <a:endParaRPr lang="en-US" dirty="0"/>
          </a:p>
        </p:txBody>
      </p:sp>
      <p:sp>
        <p:nvSpPr>
          <p:cNvPr id="2" name="Title 1"/>
          <p:cNvSpPr>
            <a:spLocks noGrp="1"/>
          </p:cNvSpPr>
          <p:nvPr>
            <p:ph type="title"/>
          </p:nvPr>
        </p:nvSpPr>
        <p:spPr/>
        <p:txBody>
          <a:bodyPr/>
          <a:lstStyle/>
          <a:p>
            <a:r>
              <a:rPr lang="en-US" dirty="0" smtClean="0"/>
              <a:t>Parenthetical Citation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Author-page method: </a:t>
            </a:r>
            <a:r>
              <a:rPr lang="en-US" u="sng" dirty="0" smtClean="0">
                <a:solidFill>
                  <a:srgbClr val="7152C2"/>
                </a:solidFill>
              </a:rPr>
              <a:t>the author’s last name and the page </a:t>
            </a:r>
            <a:r>
              <a:rPr lang="en-US" u="sng" dirty="0" err="1" smtClean="0">
                <a:solidFill>
                  <a:srgbClr val="7152C2"/>
                </a:solidFill>
              </a:rPr>
              <a:t>number(s</a:t>
            </a:r>
            <a:r>
              <a:rPr lang="en-US" u="sng" dirty="0" smtClean="0">
                <a:solidFill>
                  <a:srgbClr val="7152C2"/>
                </a:solidFill>
              </a:rPr>
              <a:t>) from which the quotation or paraphrase is taken must appear in the text</a:t>
            </a:r>
            <a:r>
              <a:rPr lang="en-US" dirty="0" smtClean="0"/>
              <a:t>, and a complete reference should appear in your Works Cited page</a:t>
            </a:r>
          </a:p>
          <a:p>
            <a:r>
              <a:rPr lang="en-US" dirty="0" smtClean="0"/>
              <a:t>The author’s name may appear either in the </a:t>
            </a:r>
            <a:r>
              <a:rPr lang="en-US" u="sng" dirty="0" smtClean="0">
                <a:solidFill>
                  <a:srgbClr val="7152C2"/>
                </a:solidFill>
              </a:rPr>
              <a:t>sentence itself or in parentheses </a:t>
            </a:r>
            <a:r>
              <a:rPr lang="en-US" dirty="0" smtClean="0"/>
              <a:t>following the quotation or paraphrase, but the page numbers should always appear in the parentheses, not in the text of your sentence.</a:t>
            </a:r>
          </a:p>
          <a:p>
            <a:pPr lvl="3"/>
            <a:r>
              <a:rPr lang="en-US" dirty="0" smtClean="0"/>
              <a:t>Wordsworth stated that Romantic poetry was marked by a “spontaneous overflow of powerful feelings” (263).</a:t>
            </a:r>
          </a:p>
          <a:p>
            <a:pPr lvl="3"/>
            <a:r>
              <a:rPr lang="en-US" dirty="0" smtClean="0"/>
              <a:t>Romantic poetry is characterized by the “spontaneous overflow of powerful feelings” (Wordsworth 263).</a:t>
            </a:r>
          </a:p>
        </p:txBody>
      </p:sp>
      <p:sp>
        <p:nvSpPr>
          <p:cNvPr id="2" name="Title 1"/>
          <p:cNvSpPr>
            <a:spLocks noGrp="1"/>
          </p:cNvSpPr>
          <p:nvPr>
            <p:ph type="title"/>
          </p:nvPr>
        </p:nvSpPr>
        <p:spPr/>
        <p:txBody>
          <a:bodyPr/>
          <a:lstStyle/>
          <a:p>
            <a:r>
              <a:rPr lang="en-US" dirty="0" smtClean="0"/>
              <a:t>Parenthetical Citation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1655"/>
            <a:ext cx="8229600" cy="6228704"/>
          </a:xfrm>
        </p:spPr>
        <p:txBody>
          <a:bodyPr>
            <a:normAutofit/>
          </a:bodyPr>
          <a:lstStyle/>
          <a:p>
            <a:r>
              <a:rPr lang="en-US" dirty="0" smtClean="0"/>
              <a:t>Wordsworth stated that Romantic poetry was marked by a “spontaneous overflow of powerful feelings” (263).</a:t>
            </a:r>
          </a:p>
          <a:p>
            <a:r>
              <a:rPr lang="en-US" dirty="0" smtClean="0"/>
              <a:t>Romantic poetry is characterized by the “spontaneous overflow of powerful feelings” (Wordsworth 263).</a:t>
            </a:r>
          </a:p>
          <a:p>
            <a:pPr lvl="1"/>
            <a:r>
              <a:rPr lang="en-US" u="sng" dirty="0" smtClean="0">
                <a:solidFill>
                  <a:srgbClr val="7152C2"/>
                </a:solidFill>
              </a:rPr>
              <a:t>Note that quotation marks do not go around the citation and the period goes after the citation.	</a:t>
            </a:r>
          </a:p>
          <a:p>
            <a:pPr lvl="1"/>
            <a:r>
              <a:rPr lang="en-US" dirty="0" smtClean="0"/>
              <a:t>Both citations in the examples above, (263) and (Wordsworth 263), tell readers that the information in the sentence can be located on page 263 of a work by an author named Wordsworth. If readers want more information about this source, they can turn to the Works Cited page, where, under the name Wordsworth, they would find more information.</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Infusion">
      <a:dk1>
        <a:sysClr val="windowText" lastClr="000000"/>
      </a:dk1>
      <a:lt1>
        <a:sysClr val="window" lastClr="FFFFFF"/>
      </a:lt1>
      <a:dk2>
        <a:srgbClr val="2F1F58"/>
      </a:dk2>
      <a:lt2>
        <a:srgbClr val="B7A9E0"/>
      </a:lt2>
      <a:accent1>
        <a:srgbClr val="8C73D0"/>
      </a:accent1>
      <a:accent2>
        <a:srgbClr val="C2E8C4"/>
      </a:accent2>
      <a:accent3>
        <a:srgbClr val="C5A6E8"/>
      </a:accent3>
      <a:accent4>
        <a:srgbClr val="B45EC7"/>
      </a:accent4>
      <a:accent5>
        <a:srgbClr val="9FDAFB"/>
      </a:accent5>
      <a:accent6>
        <a:srgbClr val="95C5B0"/>
      </a:accent6>
      <a:hlink>
        <a:srgbClr val="744AE0"/>
      </a:hlink>
      <a:folHlink>
        <a:srgbClr val="8D8AD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112</TotalTime>
  <Words>1171</Words>
  <Application>Microsoft Macintosh PowerPoint</Application>
  <PresentationFormat>On-screen Show (4:3)</PresentationFormat>
  <Paragraphs>84</Paragraphs>
  <Slides>16</Slides>
  <Notes>0</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Concourse</vt:lpstr>
      <vt:lpstr>MLA Format</vt:lpstr>
      <vt:lpstr>General Format</vt:lpstr>
      <vt:lpstr>Slide 3</vt:lpstr>
      <vt:lpstr>Quotations</vt:lpstr>
      <vt:lpstr>Examples</vt:lpstr>
      <vt:lpstr>Adding or Omitting Words in Quotations</vt:lpstr>
      <vt:lpstr>Parenthetical Citation</vt:lpstr>
      <vt:lpstr>Parenthetical Citation</vt:lpstr>
      <vt:lpstr>Slide 9</vt:lpstr>
      <vt:lpstr>In-text Citations with known author</vt:lpstr>
      <vt:lpstr>In-text Citations with unknown author</vt:lpstr>
      <vt:lpstr>Works Cited Page</vt:lpstr>
      <vt:lpstr>Listing Author Names</vt:lpstr>
      <vt:lpstr>Sample Works Cited Page</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MLA Format</dc:title>
  <dc:creator>Thomas Scott</dc:creator>
  <cp:lastModifiedBy>Thomas Scott</cp:lastModifiedBy>
  <cp:revision>7</cp:revision>
  <dcterms:created xsi:type="dcterms:W3CDTF">2014-11-11T01:12:11Z</dcterms:created>
  <dcterms:modified xsi:type="dcterms:W3CDTF">2014-11-11T01:56:25Z</dcterms:modified>
</cp:coreProperties>
</file>